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16"/>
  </p:notesMasterIdLst>
  <p:handoutMasterIdLst>
    <p:handoutMasterId r:id="rId17"/>
  </p:handoutMasterIdLst>
  <p:sldIdLst>
    <p:sldId id="256" r:id="rId2"/>
    <p:sldId id="257" r:id="rId3"/>
    <p:sldId id="258" r:id="rId4"/>
    <p:sldId id="268" r:id="rId5"/>
    <p:sldId id="270" r:id="rId6"/>
    <p:sldId id="266" r:id="rId7"/>
    <p:sldId id="260" r:id="rId8"/>
    <p:sldId id="264" r:id="rId9"/>
    <p:sldId id="261" r:id="rId10"/>
    <p:sldId id="265" r:id="rId11"/>
    <p:sldId id="262" r:id="rId12"/>
    <p:sldId id="263" r:id="rId13"/>
    <p:sldId id="272" r:id="rId14"/>
    <p:sldId id="271" r:id="rId1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888" autoAdjust="0"/>
  </p:normalViewPr>
  <p:slideViewPr>
    <p:cSldViewPr>
      <p:cViewPr varScale="1">
        <p:scale>
          <a:sx n="79" d="100"/>
          <a:sy n="79" d="100"/>
        </p:scale>
        <p:origin x="-190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2BF6EA6D-38C4-41D0-B416-37B64181E2A8}" type="datetimeFigureOut">
              <a:rPr lang="en-CA" smtClean="0"/>
              <a:t>10/18/2016</a:t>
            </a:fld>
            <a:endParaRPr lang="en-CA"/>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4E6C4680-4E13-4873-9440-661F805431B6}" type="slidenum">
              <a:rPr lang="en-CA" smtClean="0"/>
              <a:t>‹#›</a:t>
            </a:fld>
            <a:endParaRPr lang="en-CA"/>
          </a:p>
        </p:txBody>
      </p:sp>
    </p:spTree>
    <p:extLst>
      <p:ext uri="{BB962C8B-B14F-4D97-AF65-F5344CB8AC3E}">
        <p14:creationId xmlns:p14="http://schemas.microsoft.com/office/powerpoint/2010/main" val="3354023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2440FBD-77CA-470B-8786-F25EBD100F41}" type="datetimeFigureOut">
              <a:rPr lang="en-CA" smtClean="0"/>
              <a:t>10/18/2016</a:t>
            </a:fld>
            <a:endParaRPr lang="en-CA"/>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519EEB6-C3CB-4D90-A4DA-33DB192EF814}" type="slidenum">
              <a:rPr lang="en-CA" smtClean="0"/>
              <a:t>‹#›</a:t>
            </a:fld>
            <a:endParaRPr lang="en-CA"/>
          </a:p>
        </p:txBody>
      </p:sp>
    </p:spTree>
    <p:extLst>
      <p:ext uri="{BB962C8B-B14F-4D97-AF65-F5344CB8AC3E}">
        <p14:creationId xmlns:p14="http://schemas.microsoft.com/office/powerpoint/2010/main" val="976304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1</a:t>
            </a:fld>
            <a:endParaRPr lang="en-CA"/>
          </a:p>
        </p:txBody>
      </p:sp>
    </p:spTree>
    <p:extLst>
      <p:ext uri="{BB962C8B-B14F-4D97-AF65-F5344CB8AC3E}">
        <p14:creationId xmlns:p14="http://schemas.microsoft.com/office/powerpoint/2010/main" val="1657128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10</a:t>
            </a:fld>
            <a:endParaRPr lang="en-CA"/>
          </a:p>
        </p:txBody>
      </p:sp>
    </p:spTree>
    <p:extLst>
      <p:ext uri="{BB962C8B-B14F-4D97-AF65-F5344CB8AC3E}">
        <p14:creationId xmlns:p14="http://schemas.microsoft.com/office/powerpoint/2010/main" val="2825416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11</a:t>
            </a:fld>
            <a:endParaRPr lang="en-CA"/>
          </a:p>
        </p:txBody>
      </p:sp>
    </p:spTree>
    <p:extLst>
      <p:ext uri="{BB962C8B-B14F-4D97-AF65-F5344CB8AC3E}">
        <p14:creationId xmlns:p14="http://schemas.microsoft.com/office/powerpoint/2010/main" val="78257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12</a:t>
            </a:fld>
            <a:endParaRPr lang="en-CA"/>
          </a:p>
        </p:txBody>
      </p:sp>
    </p:spTree>
    <p:extLst>
      <p:ext uri="{BB962C8B-B14F-4D97-AF65-F5344CB8AC3E}">
        <p14:creationId xmlns:p14="http://schemas.microsoft.com/office/powerpoint/2010/main" val="4055292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13</a:t>
            </a:fld>
            <a:endParaRPr lang="en-CA"/>
          </a:p>
        </p:txBody>
      </p:sp>
    </p:spTree>
    <p:extLst>
      <p:ext uri="{BB962C8B-B14F-4D97-AF65-F5344CB8AC3E}">
        <p14:creationId xmlns:p14="http://schemas.microsoft.com/office/powerpoint/2010/main" val="425249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14</a:t>
            </a:fld>
            <a:endParaRPr lang="en-CA"/>
          </a:p>
        </p:txBody>
      </p:sp>
    </p:spTree>
    <p:extLst>
      <p:ext uri="{BB962C8B-B14F-4D97-AF65-F5344CB8AC3E}">
        <p14:creationId xmlns:p14="http://schemas.microsoft.com/office/powerpoint/2010/main" val="148503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2</a:t>
            </a:fld>
            <a:endParaRPr lang="en-CA"/>
          </a:p>
        </p:txBody>
      </p:sp>
    </p:spTree>
    <p:extLst>
      <p:ext uri="{BB962C8B-B14F-4D97-AF65-F5344CB8AC3E}">
        <p14:creationId xmlns:p14="http://schemas.microsoft.com/office/powerpoint/2010/main" val="204480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3</a:t>
            </a:fld>
            <a:endParaRPr lang="en-CA"/>
          </a:p>
        </p:txBody>
      </p:sp>
    </p:spTree>
    <p:extLst>
      <p:ext uri="{BB962C8B-B14F-4D97-AF65-F5344CB8AC3E}">
        <p14:creationId xmlns:p14="http://schemas.microsoft.com/office/powerpoint/2010/main" val="271645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31753" eaLnBrk="0" hangingPunct="0">
              <a:defRPr>
                <a:solidFill>
                  <a:schemeClr val="tx1"/>
                </a:solidFill>
                <a:latin typeface="Arial" pitchFamily="34" charset="0"/>
                <a:cs typeface="Arial" pitchFamily="34" charset="0"/>
              </a:defRPr>
            </a:lvl1pPr>
            <a:lvl2pPr marL="742862" indent="-285716" defTabSz="931753" eaLnBrk="0" hangingPunct="0">
              <a:defRPr>
                <a:solidFill>
                  <a:schemeClr val="tx1"/>
                </a:solidFill>
                <a:latin typeface="Arial" pitchFamily="34" charset="0"/>
                <a:cs typeface="Arial" pitchFamily="34" charset="0"/>
              </a:defRPr>
            </a:lvl2pPr>
            <a:lvl3pPr marL="1142865" indent="-228573" defTabSz="931753" eaLnBrk="0" hangingPunct="0">
              <a:defRPr>
                <a:solidFill>
                  <a:schemeClr val="tx1"/>
                </a:solidFill>
                <a:latin typeface="Arial" pitchFamily="34" charset="0"/>
                <a:cs typeface="Arial" pitchFamily="34" charset="0"/>
              </a:defRPr>
            </a:lvl3pPr>
            <a:lvl4pPr marL="1600011" indent="-228573" defTabSz="931753" eaLnBrk="0" hangingPunct="0">
              <a:defRPr>
                <a:solidFill>
                  <a:schemeClr val="tx1"/>
                </a:solidFill>
                <a:latin typeface="Arial" pitchFamily="34" charset="0"/>
                <a:cs typeface="Arial" pitchFamily="34" charset="0"/>
              </a:defRPr>
            </a:lvl4pPr>
            <a:lvl5pPr marL="2057157" indent="-228573" defTabSz="931753" eaLnBrk="0" hangingPunct="0">
              <a:defRPr>
                <a:solidFill>
                  <a:schemeClr val="tx1"/>
                </a:solidFill>
                <a:latin typeface="Arial" pitchFamily="34" charset="0"/>
                <a:cs typeface="Arial" pitchFamily="34" charset="0"/>
              </a:defRPr>
            </a:lvl5pPr>
            <a:lvl6pPr marL="2514303" indent="-228573" defTabSz="931753" eaLnBrk="0" fontAlgn="base" hangingPunct="0">
              <a:lnSpc>
                <a:spcPct val="80000"/>
              </a:lnSpc>
              <a:spcBef>
                <a:spcPct val="20000"/>
              </a:spcBef>
              <a:spcAft>
                <a:spcPct val="0"/>
              </a:spcAft>
              <a:defRPr>
                <a:solidFill>
                  <a:schemeClr val="tx1"/>
                </a:solidFill>
                <a:latin typeface="Arial" pitchFamily="34" charset="0"/>
                <a:cs typeface="Arial" pitchFamily="34" charset="0"/>
              </a:defRPr>
            </a:lvl6pPr>
            <a:lvl7pPr marL="2971448" indent="-228573" defTabSz="931753" eaLnBrk="0" fontAlgn="base" hangingPunct="0">
              <a:lnSpc>
                <a:spcPct val="80000"/>
              </a:lnSpc>
              <a:spcBef>
                <a:spcPct val="20000"/>
              </a:spcBef>
              <a:spcAft>
                <a:spcPct val="0"/>
              </a:spcAft>
              <a:defRPr>
                <a:solidFill>
                  <a:schemeClr val="tx1"/>
                </a:solidFill>
                <a:latin typeface="Arial" pitchFamily="34" charset="0"/>
                <a:cs typeface="Arial" pitchFamily="34" charset="0"/>
              </a:defRPr>
            </a:lvl7pPr>
            <a:lvl8pPr marL="3428594" indent="-228573" defTabSz="931753" eaLnBrk="0" fontAlgn="base" hangingPunct="0">
              <a:lnSpc>
                <a:spcPct val="80000"/>
              </a:lnSpc>
              <a:spcBef>
                <a:spcPct val="20000"/>
              </a:spcBef>
              <a:spcAft>
                <a:spcPct val="0"/>
              </a:spcAft>
              <a:defRPr>
                <a:solidFill>
                  <a:schemeClr val="tx1"/>
                </a:solidFill>
                <a:latin typeface="Arial" pitchFamily="34" charset="0"/>
                <a:cs typeface="Arial" pitchFamily="34" charset="0"/>
              </a:defRPr>
            </a:lvl8pPr>
            <a:lvl9pPr marL="3885741" indent="-228573" defTabSz="931753" eaLnBrk="0" fontAlgn="base" hangingPunct="0">
              <a:lnSpc>
                <a:spcPct val="80000"/>
              </a:lnSpc>
              <a:spcBef>
                <a:spcPct val="20000"/>
              </a:spcBef>
              <a:spcAft>
                <a:spcPct val="0"/>
              </a:spcAft>
              <a:defRPr>
                <a:solidFill>
                  <a:schemeClr val="tx1"/>
                </a:solidFill>
                <a:latin typeface="Arial" pitchFamily="34" charset="0"/>
                <a:cs typeface="Arial" pitchFamily="34" charset="0"/>
              </a:defRPr>
            </a:lvl9pPr>
          </a:lstStyle>
          <a:p>
            <a:pPr eaLnBrk="1" hangingPunct="1"/>
            <a:fld id="{E2ECBC45-0D1B-4C12-B0B9-7524E439BB83}" type="slidenum">
              <a:rPr lang="en-CA">
                <a:solidFill>
                  <a:prstClr val="black"/>
                </a:solidFill>
              </a:rPr>
              <a:pPr eaLnBrk="1" hangingPunct="1"/>
              <a:t>4</a:t>
            </a:fld>
            <a:endParaRPr lang="en-CA">
              <a:solidFill>
                <a:prstClr val="black"/>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endParaRPr lang="en-CA" sz="1400" dirty="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31753" eaLnBrk="0" hangingPunct="0">
              <a:defRPr>
                <a:solidFill>
                  <a:schemeClr val="tx1"/>
                </a:solidFill>
                <a:latin typeface="Arial" pitchFamily="34" charset="0"/>
                <a:cs typeface="Arial" pitchFamily="34" charset="0"/>
              </a:defRPr>
            </a:lvl1pPr>
            <a:lvl2pPr marL="742862" indent="-285716" defTabSz="931753" eaLnBrk="0" hangingPunct="0">
              <a:defRPr>
                <a:solidFill>
                  <a:schemeClr val="tx1"/>
                </a:solidFill>
                <a:latin typeface="Arial" pitchFamily="34" charset="0"/>
                <a:cs typeface="Arial" pitchFamily="34" charset="0"/>
              </a:defRPr>
            </a:lvl2pPr>
            <a:lvl3pPr marL="1142865" indent="-228573" defTabSz="931753" eaLnBrk="0" hangingPunct="0">
              <a:defRPr>
                <a:solidFill>
                  <a:schemeClr val="tx1"/>
                </a:solidFill>
                <a:latin typeface="Arial" pitchFamily="34" charset="0"/>
                <a:cs typeface="Arial" pitchFamily="34" charset="0"/>
              </a:defRPr>
            </a:lvl3pPr>
            <a:lvl4pPr marL="1600011" indent="-228573" defTabSz="931753" eaLnBrk="0" hangingPunct="0">
              <a:defRPr>
                <a:solidFill>
                  <a:schemeClr val="tx1"/>
                </a:solidFill>
                <a:latin typeface="Arial" pitchFamily="34" charset="0"/>
                <a:cs typeface="Arial" pitchFamily="34" charset="0"/>
              </a:defRPr>
            </a:lvl4pPr>
            <a:lvl5pPr marL="2057157" indent="-228573" defTabSz="931753" eaLnBrk="0" hangingPunct="0">
              <a:defRPr>
                <a:solidFill>
                  <a:schemeClr val="tx1"/>
                </a:solidFill>
                <a:latin typeface="Arial" pitchFamily="34" charset="0"/>
                <a:cs typeface="Arial" pitchFamily="34" charset="0"/>
              </a:defRPr>
            </a:lvl5pPr>
            <a:lvl6pPr marL="2514303" indent="-228573" defTabSz="931753" eaLnBrk="0" fontAlgn="base" hangingPunct="0">
              <a:lnSpc>
                <a:spcPct val="80000"/>
              </a:lnSpc>
              <a:spcBef>
                <a:spcPct val="20000"/>
              </a:spcBef>
              <a:spcAft>
                <a:spcPct val="0"/>
              </a:spcAft>
              <a:defRPr>
                <a:solidFill>
                  <a:schemeClr val="tx1"/>
                </a:solidFill>
                <a:latin typeface="Arial" pitchFamily="34" charset="0"/>
                <a:cs typeface="Arial" pitchFamily="34" charset="0"/>
              </a:defRPr>
            </a:lvl6pPr>
            <a:lvl7pPr marL="2971448" indent="-228573" defTabSz="931753" eaLnBrk="0" fontAlgn="base" hangingPunct="0">
              <a:lnSpc>
                <a:spcPct val="80000"/>
              </a:lnSpc>
              <a:spcBef>
                <a:spcPct val="20000"/>
              </a:spcBef>
              <a:spcAft>
                <a:spcPct val="0"/>
              </a:spcAft>
              <a:defRPr>
                <a:solidFill>
                  <a:schemeClr val="tx1"/>
                </a:solidFill>
                <a:latin typeface="Arial" pitchFamily="34" charset="0"/>
                <a:cs typeface="Arial" pitchFamily="34" charset="0"/>
              </a:defRPr>
            </a:lvl7pPr>
            <a:lvl8pPr marL="3428594" indent="-228573" defTabSz="931753" eaLnBrk="0" fontAlgn="base" hangingPunct="0">
              <a:lnSpc>
                <a:spcPct val="80000"/>
              </a:lnSpc>
              <a:spcBef>
                <a:spcPct val="20000"/>
              </a:spcBef>
              <a:spcAft>
                <a:spcPct val="0"/>
              </a:spcAft>
              <a:defRPr>
                <a:solidFill>
                  <a:schemeClr val="tx1"/>
                </a:solidFill>
                <a:latin typeface="Arial" pitchFamily="34" charset="0"/>
                <a:cs typeface="Arial" pitchFamily="34" charset="0"/>
              </a:defRPr>
            </a:lvl8pPr>
            <a:lvl9pPr marL="3885741" indent="-228573" defTabSz="931753" eaLnBrk="0" fontAlgn="base" hangingPunct="0">
              <a:lnSpc>
                <a:spcPct val="80000"/>
              </a:lnSpc>
              <a:spcBef>
                <a:spcPct val="20000"/>
              </a:spcBef>
              <a:spcAft>
                <a:spcPct val="0"/>
              </a:spcAft>
              <a:defRPr>
                <a:solidFill>
                  <a:schemeClr val="tx1"/>
                </a:solidFill>
                <a:latin typeface="Arial" pitchFamily="34" charset="0"/>
                <a:cs typeface="Arial" pitchFamily="34" charset="0"/>
              </a:defRPr>
            </a:lvl9pPr>
          </a:lstStyle>
          <a:p>
            <a:pPr eaLnBrk="1" hangingPunct="1"/>
            <a:fld id="{2CD4576B-11BC-40D5-BF59-68E07FB8B47D}" type="slidenum">
              <a:rPr lang="en-CA">
                <a:solidFill>
                  <a:prstClr val="black"/>
                </a:solidFill>
              </a:rPr>
              <a:pPr eaLnBrk="1" hangingPunct="1"/>
              <a:t>5</a:t>
            </a:fld>
            <a:endParaRPr lang="en-CA">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marL="0" marR="0" indent="0" algn="l" defTabSz="882545" rtl="0" eaLnBrk="1" fontAlgn="auto" latinLnBrk="0" hangingPunct="1">
              <a:lnSpc>
                <a:spcPct val="100000"/>
              </a:lnSpc>
              <a:spcBef>
                <a:spcPts val="0"/>
              </a:spcBef>
              <a:spcAft>
                <a:spcPts val="0"/>
              </a:spcAft>
              <a:buClrTx/>
              <a:buSzTx/>
              <a:buFontTx/>
              <a:buNone/>
              <a:tabLst/>
              <a:defRPr/>
            </a:pPr>
            <a:endParaRPr lang="en-CA" dirty="0"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6</a:t>
            </a:fld>
            <a:endParaRPr lang="en-CA"/>
          </a:p>
        </p:txBody>
      </p:sp>
    </p:spTree>
    <p:extLst>
      <p:ext uri="{BB962C8B-B14F-4D97-AF65-F5344CB8AC3E}">
        <p14:creationId xmlns:p14="http://schemas.microsoft.com/office/powerpoint/2010/main" val="1928692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7</a:t>
            </a:fld>
            <a:endParaRPr lang="en-CA"/>
          </a:p>
        </p:txBody>
      </p:sp>
    </p:spTree>
    <p:extLst>
      <p:ext uri="{BB962C8B-B14F-4D97-AF65-F5344CB8AC3E}">
        <p14:creationId xmlns:p14="http://schemas.microsoft.com/office/powerpoint/2010/main" val="843412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8</a:t>
            </a:fld>
            <a:endParaRPr lang="en-CA"/>
          </a:p>
        </p:txBody>
      </p:sp>
    </p:spTree>
    <p:extLst>
      <p:ext uri="{BB962C8B-B14F-4D97-AF65-F5344CB8AC3E}">
        <p14:creationId xmlns:p14="http://schemas.microsoft.com/office/powerpoint/2010/main" val="162687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519EEB6-C3CB-4D90-A4DA-33DB192EF814}" type="slidenum">
              <a:rPr lang="en-CA" smtClean="0"/>
              <a:t>9</a:t>
            </a:fld>
            <a:endParaRPr lang="en-CA"/>
          </a:p>
        </p:txBody>
      </p:sp>
    </p:spTree>
    <p:extLst>
      <p:ext uri="{BB962C8B-B14F-4D97-AF65-F5344CB8AC3E}">
        <p14:creationId xmlns:p14="http://schemas.microsoft.com/office/powerpoint/2010/main" val="2082769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7BB85E3-B278-4662-AAB0-D60AD09C4654}" type="datetimeFigureOut">
              <a:rPr lang="en-CA" smtClean="0"/>
              <a:t>10/18/2016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normAutofit/>
          </a:bodyPr>
          <a:lstStyle/>
          <a:p>
            <a:fld id="{2085F64A-C60B-421D-9DD0-42807C398C60}"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BB85E3-B278-4662-AAB0-D60AD09C4654}" type="datetimeFigureOut">
              <a:rPr lang="en-CA" smtClean="0"/>
              <a:t>10/18/2016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85F64A-C60B-421D-9DD0-42807C398C60}"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BB85E3-B278-4662-AAB0-D60AD09C4654}" type="datetimeFigureOut">
              <a:rPr lang="en-CA" smtClean="0"/>
              <a:t>10/18/2016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85F64A-C60B-421D-9DD0-42807C398C60}"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7BB85E3-B278-4662-AAB0-D60AD09C4654}" type="datetimeFigureOut">
              <a:rPr lang="en-CA" smtClean="0"/>
              <a:t>10/18/2016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85F64A-C60B-421D-9DD0-42807C398C60}"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7BB85E3-B278-4662-AAB0-D60AD09C4654}" type="datetimeFigureOut">
              <a:rPr lang="en-CA" smtClean="0"/>
              <a:t>10/18/2016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085F64A-C60B-421D-9DD0-42807C398C60}"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7BB85E3-B278-4662-AAB0-D60AD09C4654}" type="datetimeFigureOut">
              <a:rPr lang="en-CA" smtClean="0"/>
              <a:t>10/18/2016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085F64A-C60B-421D-9DD0-42807C398C60}" type="slidenum">
              <a:rPr lang="en-CA" smtClean="0"/>
              <a:t>‹#›</a:t>
            </a:fld>
            <a:endParaRPr lang="en-CA"/>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77BB85E3-B278-4662-AAB0-D60AD09C4654}" type="datetimeFigureOut">
              <a:rPr lang="en-CA" smtClean="0"/>
              <a:t>10/18/2016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085F64A-C60B-421D-9DD0-42807C398C60}" type="slidenum">
              <a:rPr lang="en-CA" smtClean="0"/>
              <a:t>‹#›</a:t>
            </a:fld>
            <a:endParaRPr lang="en-CA"/>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77BB85E3-B278-4662-AAB0-D60AD09C4654}" type="datetimeFigureOut">
              <a:rPr lang="en-CA" smtClean="0"/>
              <a:t>10/18/2016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085F64A-C60B-421D-9DD0-42807C398C60}"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77BB85E3-B278-4662-AAB0-D60AD09C4654}" type="datetimeFigureOut">
              <a:rPr lang="en-CA" smtClean="0"/>
              <a:t>10/18/2016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085F64A-C60B-421D-9DD0-42807C398C60}"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7BB85E3-B278-4662-AAB0-D60AD09C4654}" type="datetimeFigureOut">
              <a:rPr lang="en-CA" smtClean="0"/>
              <a:t>10/18/2016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085F64A-C60B-421D-9DD0-42807C398C60}" type="slidenum">
              <a:rPr lang="en-CA" smtClean="0"/>
              <a:t>‹#›</a:t>
            </a:fld>
            <a:endParaRPr lang="en-CA"/>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7BB85E3-B278-4662-AAB0-D60AD09C4654}" type="datetimeFigureOut">
              <a:rPr lang="en-CA" smtClean="0"/>
              <a:t>10/18/2016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085F64A-C60B-421D-9DD0-42807C398C60}" type="slidenum">
              <a:rPr lang="en-CA" smtClean="0"/>
              <a:t>‹#›</a:t>
            </a:fld>
            <a:endParaRPr lang="en-CA"/>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pPr fontAlgn="base">
              <a:spcAft>
                <a:spcPct val="0"/>
              </a:spcAft>
              <a:defRPr/>
            </a:pPr>
            <a:endParaRPr lang="es-ES">
              <a:solidFill>
                <a:srgbClr val="000000"/>
              </a:solidFill>
            </a:endParaRPr>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pPr fontAlgn="base">
              <a:spcAft>
                <a:spcPct val="0"/>
              </a:spcAft>
              <a:defRPr/>
            </a:pPr>
            <a:endParaRPr lang="es-ES">
              <a:solidFill>
                <a:srgbClr val="000000"/>
              </a:solidFill>
            </a:endParaRPr>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pPr fontAlgn="base">
              <a:spcAft>
                <a:spcPct val="0"/>
              </a:spcAft>
              <a:defRPr/>
            </a:pPr>
            <a:fld id="{FA89F4A7-E34B-4BBB-902B-CFD6E7D6E244}" type="slidenum">
              <a:rPr lang="es-ES" smtClean="0">
                <a:solidFill>
                  <a:srgbClr val="000000"/>
                </a:solidFill>
              </a:rPr>
              <a:pPr fontAlgn="base">
                <a:spcAft>
                  <a:spcPct val="0"/>
                </a:spcAft>
                <a:defRPr/>
              </a:pPr>
              <a:t>‹#›</a:t>
            </a:fld>
            <a:endParaRPr lang="es-ES">
              <a:solidFill>
                <a:srgbClr val="000000"/>
              </a:solidFill>
            </a:endParaRPr>
          </a:p>
        </p:txBody>
      </p:sp>
    </p:spTree>
  </p:cSld>
  <p:clrMap bg1="dk1" tx1="lt1" bg2="dk2" tx2="lt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457200"/>
            <a:ext cx="7772400" cy="1089025"/>
          </a:xfrm>
        </p:spPr>
        <p:txBody>
          <a:bodyPr>
            <a:noAutofit/>
          </a:bodyPr>
          <a:lstStyle/>
          <a:p>
            <a:pPr algn="ctr"/>
            <a:r>
              <a:rPr lang="en-CA" sz="4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Wildlife conservation</a:t>
            </a:r>
            <a:r>
              <a:rPr lang="en-CA" sz="2800" b="1" dirty="0" smtClean="0">
                <a:solidFill>
                  <a:schemeClr val="bg1"/>
                </a:solidFill>
                <a:latin typeface="Times New Roman" panose="02020603050405020304" pitchFamily="18" charset="0"/>
                <a:cs typeface="Times New Roman" panose="02020603050405020304" pitchFamily="18" charset="0"/>
              </a:rPr>
              <a:t/>
            </a:r>
            <a:br>
              <a:rPr lang="en-CA" sz="2800" b="1" dirty="0" smtClean="0">
                <a:solidFill>
                  <a:schemeClr val="bg1"/>
                </a:solidFill>
                <a:latin typeface="Times New Roman" panose="02020603050405020304" pitchFamily="18" charset="0"/>
                <a:cs typeface="Times New Roman" panose="02020603050405020304" pitchFamily="18" charset="0"/>
              </a:rPr>
            </a:br>
            <a:r>
              <a:rPr lang="en-CA" sz="2800" b="1" dirty="0" smtClean="0">
                <a:solidFill>
                  <a:schemeClr val="bg1"/>
                </a:solidFill>
                <a:latin typeface="Times New Roman" panose="02020603050405020304" pitchFamily="18" charset="0"/>
                <a:cs typeface="Times New Roman" panose="02020603050405020304" pitchFamily="18" charset="0"/>
              </a:rPr>
              <a:t>enhanced fish passage </a:t>
            </a:r>
            <a:br>
              <a:rPr lang="en-CA" sz="2800" b="1" dirty="0" smtClean="0">
                <a:solidFill>
                  <a:schemeClr val="bg1"/>
                </a:solidFill>
                <a:latin typeface="Times New Roman" panose="02020603050405020304" pitchFamily="18" charset="0"/>
                <a:cs typeface="Times New Roman" panose="02020603050405020304" pitchFamily="18" charset="0"/>
              </a:rPr>
            </a:br>
            <a:r>
              <a:rPr lang="en-CA" sz="1400" b="1" dirty="0" smtClean="0">
                <a:solidFill>
                  <a:schemeClr val="bg1"/>
                </a:solidFill>
                <a:latin typeface="Times New Roman" panose="02020603050405020304" pitchFamily="18" charset="0"/>
                <a:cs typeface="Times New Roman" panose="02020603050405020304" pitchFamily="18" charset="0"/>
              </a:rPr>
              <a:t>Transportation association of Canada</a:t>
            </a:r>
            <a:endParaRPr lang="en-CA" sz="14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05200" y="3810000"/>
            <a:ext cx="4191000" cy="1077218"/>
          </a:xfrm>
          <a:prstGeom prst="rect">
            <a:avLst/>
          </a:prstGeom>
          <a:noFill/>
          <a:ln>
            <a:noFill/>
          </a:ln>
        </p:spPr>
        <p:txBody>
          <a:bodyPr wrap="square" rtlCol="0">
            <a:spAutoFit/>
          </a:bodyPr>
          <a:lstStyle/>
          <a:p>
            <a:pPr algn="r"/>
            <a:r>
              <a:rPr lang="en-CA" sz="1600" b="1" i="1" dirty="0" smtClean="0"/>
              <a:t>Presented by: </a:t>
            </a:r>
          </a:p>
          <a:p>
            <a:pPr algn="r"/>
            <a:r>
              <a:rPr lang="en-CA" sz="1600" b="1" i="1" dirty="0" smtClean="0"/>
              <a:t>Kirstie Houston, Environmental Planner</a:t>
            </a:r>
          </a:p>
          <a:p>
            <a:pPr algn="r"/>
            <a:r>
              <a:rPr lang="en-CA" sz="1600" b="1" i="1" dirty="0" smtClean="0"/>
              <a:t>MTO West Region</a:t>
            </a:r>
          </a:p>
          <a:p>
            <a:pPr algn="r"/>
            <a:r>
              <a:rPr lang="en-CA" sz="1600" b="1" i="1" dirty="0" smtClean="0"/>
              <a:t>September 2016</a:t>
            </a:r>
          </a:p>
        </p:txBody>
      </p:sp>
    </p:spTree>
    <p:extLst>
      <p:ext uri="{BB962C8B-B14F-4D97-AF65-F5344CB8AC3E}">
        <p14:creationId xmlns:p14="http://schemas.microsoft.com/office/powerpoint/2010/main" val="3689812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
            <a:ext cx="8229600" cy="914400"/>
          </a:xfrm>
        </p:spPr>
        <p:txBody>
          <a:bodyPr/>
          <a:lstStyle/>
          <a:p>
            <a:r>
              <a:rPr lang="en-CA" dirty="0" smtClean="0">
                <a:latin typeface="Times New Roman" panose="02020603050405020304" pitchFamily="18" charset="0"/>
                <a:cs typeface="Times New Roman" panose="02020603050405020304" pitchFamily="18" charset="0"/>
              </a:rPr>
              <a:t>Pre-Clearing of Trees</a:t>
            </a:r>
            <a:endParaRPr lang="en-CA" dirty="0">
              <a:latin typeface="Times New Roman" panose="02020603050405020304" pitchFamily="18" charset="0"/>
              <a:cs typeface="Times New Roman" panose="02020603050405020304" pitchFamily="18" charset="0"/>
            </a:endParaRPr>
          </a:p>
        </p:txBody>
      </p:sp>
      <p:sp>
        <p:nvSpPr>
          <p:cNvPr id="4" name="Rectangle 3"/>
          <p:cNvSpPr txBox="1">
            <a:spLocks noChangeArrowheads="1"/>
          </p:cNvSpPr>
          <p:nvPr/>
        </p:nvSpPr>
        <p:spPr bwMode="auto">
          <a:xfrm>
            <a:off x="304800" y="1066800"/>
            <a:ext cx="8915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80000"/>
              </a:lnSpc>
              <a:buFont typeface="Wingdings" panose="05000000000000000000" pitchFamily="2" charset="2"/>
              <a:buChar char="v"/>
              <a:defRPr/>
            </a:pPr>
            <a:r>
              <a:rPr lang="en-CA" sz="2400" dirty="0" smtClean="0"/>
              <a:t>Hired local Saugeen</a:t>
            </a:r>
            <a:r>
              <a:rPr lang="en-CA" sz="2400" dirty="0"/>
              <a:t> </a:t>
            </a:r>
            <a:r>
              <a:rPr lang="en-CA" sz="2400" dirty="0" smtClean="0"/>
              <a:t>First Nation community members</a:t>
            </a:r>
          </a:p>
        </p:txBody>
      </p:sp>
      <p:pic>
        <p:nvPicPr>
          <p:cNvPr id="7170" name="Picture 2" descr="W:\PD\ENV SECTION\PROJECTS\Hwy21\3017-14-00 Craig St Culvert 9+901\photos\25Mar2015\IMG_23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594282"/>
            <a:ext cx="5257800" cy="3927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131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143000"/>
            <a:ext cx="7848600" cy="5101590"/>
          </a:xfrm>
          <a:solidFill>
            <a:schemeClr val="tx1"/>
          </a:solidFill>
        </p:spPr>
      </p:pic>
      <p:sp>
        <p:nvSpPr>
          <p:cNvPr id="2" name="Title 1"/>
          <p:cNvSpPr>
            <a:spLocks noGrp="1"/>
          </p:cNvSpPr>
          <p:nvPr>
            <p:ph type="title"/>
          </p:nvPr>
        </p:nvSpPr>
        <p:spPr>
          <a:xfrm>
            <a:off x="304800" y="152400"/>
            <a:ext cx="8229600" cy="990600"/>
          </a:xfrm>
        </p:spPr>
        <p:txBody>
          <a:bodyPr>
            <a:normAutofit/>
          </a:bodyPr>
          <a:lstStyle/>
          <a:p>
            <a:r>
              <a:rPr lang="en-CA" dirty="0" smtClean="0">
                <a:latin typeface="Times New Roman" panose="02020603050405020304" pitchFamily="18" charset="0"/>
                <a:cs typeface="Times New Roman" panose="02020603050405020304" pitchFamily="18" charset="0"/>
              </a:rPr>
              <a:t>Site Restoration – North</a:t>
            </a:r>
            <a:endParaRPr lang="en-CA"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858000" y="5931567"/>
            <a:ext cx="1600200" cy="246221"/>
          </a:xfrm>
          <a:prstGeom prst="rect">
            <a:avLst/>
          </a:prstGeom>
          <a:noFill/>
        </p:spPr>
        <p:txBody>
          <a:bodyPr wrap="square" rtlCol="0">
            <a:spAutoFit/>
          </a:bodyPr>
          <a:lstStyle/>
          <a:p>
            <a:r>
              <a:rPr lang="en-CA" sz="1000" dirty="0" smtClean="0">
                <a:solidFill>
                  <a:schemeClr val="bg1"/>
                </a:solidFill>
              </a:rPr>
              <a:t>Design courtesy of Parsons</a:t>
            </a:r>
            <a:endParaRPr lang="en-CA" sz="1000" dirty="0">
              <a:solidFill>
                <a:schemeClr val="bg1"/>
              </a:solidFill>
            </a:endParaRPr>
          </a:p>
        </p:txBody>
      </p:sp>
    </p:spTree>
    <p:extLst>
      <p:ext uri="{BB962C8B-B14F-4D97-AF65-F5344CB8AC3E}">
        <p14:creationId xmlns:p14="http://schemas.microsoft.com/office/powerpoint/2010/main" val="254399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0" y="228600"/>
            <a:ext cx="8229600" cy="990600"/>
          </a:xfrm>
        </p:spPr>
        <p:txBody>
          <a:bodyPr>
            <a:normAutofit/>
          </a:bodyPr>
          <a:lstStyle/>
          <a:p>
            <a:r>
              <a:rPr lang="en-CA" dirty="0" smtClean="0">
                <a:latin typeface="Times New Roman" panose="02020603050405020304" pitchFamily="18" charset="0"/>
                <a:cs typeface="Times New Roman" panose="02020603050405020304" pitchFamily="18" charset="0"/>
              </a:rPr>
              <a:t>Restoration – South</a:t>
            </a:r>
            <a:endParaRPr lang="en-CA"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43" y="1219200"/>
            <a:ext cx="8125690" cy="5257800"/>
          </a:xfrm>
          <a:prstGeom prst="rect">
            <a:avLst/>
          </a:prstGeom>
          <a:solidFill>
            <a:schemeClr val="tx1"/>
          </a:solid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856" y="2438400"/>
            <a:ext cx="2552381" cy="3342857"/>
          </a:xfrm>
          <a:prstGeom prst="rect">
            <a:avLst/>
          </a:prstGeom>
        </p:spPr>
      </p:pic>
      <p:sp>
        <p:nvSpPr>
          <p:cNvPr id="5" name="TextBox 4"/>
          <p:cNvSpPr txBox="1"/>
          <p:nvPr/>
        </p:nvSpPr>
        <p:spPr>
          <a:xfrm>
            <a:off x="7010400" y="6230779"/>
            <a:ext cx="1600200" cy="246221"/>
          </a:xfrm>
          <a:prstGeom prst="rect">
            <a:avLst/>
          </a:prstGeom>
          <a:noFill/>
        </p:spPr>
        <p:txBody>
          <a:bodyPr wrap="square" rtlCol="0">
            <a:spAutoFit/>
          </a:bodyPr>
          <a:lstStyle/>
          <a:p>
            <a:r>
              <a:rPr lang="en-CA" sz="1000" dirty="0" smtClean="0">
                <a:solidFill>
                  <a:schemeClr val="bg1"/>
                </a:solidFill>
              </a:rPr>
              <a:t>Design courtesy of Parsons</a:t>
            </a:r>
            <a:endParaRPr lang="en-CA" sz="1000" dirty="0">
              <a:solidFill>
                <a:schemeClr val="bg1"/>
              </a:solidFill>
            </a:endParaRPr>
          </a:p>
        </p:txBody>
      </p:sp>
    </p:spTree>
    <p:extLst>
      <p:ext uri="{BB962C8B-B14F-4D97-AF65-F5344CB8AC3E}">
        <p14:creationId xmlns:p14="http://schemas.microsoft.com/office/powerpoint/2010/main" val="117437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Project Team</a:t>
            </a:r>
            <a:endParaRPr lang="en-CA" dirty="0"/>
          </a:p>
        </p:txBody>
      </p:sp>
      <p:sp>
        <p:nvSpPr>
          <p:cNvPr id="7" name="TextBox 6"/>
          <p:cNvSpPr txBox="1"/>
          <p:nvPr/>
        </p:nvSpPr>
        <p:spPr>
          <a:xfrm>
            <a:off x="5022151" y="4215904"/>
            <a:ext cx="3543863" cy="403299"/>
          </a:xfrm>
          <a:prstGeom prst="rect">
            <a:avLst/>
          </a:prstGeom>
          <a:noFill/>
        </p:spPr>
        <p:txBody>
          <a:bodyPr wrap="square" numCol="1" rtlCol="0">
            <a:spAutoFit/>
          </a:bodyPr>
          <a:lstStyle/>
          <a:p>
            <a:pPr algn="ctr"/>
            <a:endParaRPr lang="en-CA" dirty="0"/>
          </a:p>
        </p:txBody>
      </p:sp>
      <p:sp>
        <p:nvSpPr>
          <p:cNvPr id="28" name="TextBox 27"/>
          <p:cNvSpPr txBox="1"/>
          <p:nvPr/>
        </p:nvSpPr>
        <p:spPr>
          <a:xfrm>
            <a:off x="1813362" y="1066800"/>
            <a:ext cx="5837626" cy="246221"/>
          </a:xfrm>
          <a:prstGeom prst="rect">
            <a:avLst/>
          </a:prstGeom>
          <a:noFill/>
        </p:spPr>
        <p:txBody>
          <a:bodyPr wrap="square" numCol="1" rtlCol="0">
            <a:spAutoFit/>
          </a:bodyPr>
          <a:lstStyle/>
          <a:p>
            <a:pPr algn="ctr"/>
            <a:endParaRPr lang="en-CA" sz="1000" dirty="0"/>
          </a:p>
        </p:txBody>
      </p:sp>
      <p:grpSp>
        <p:nvGrpSpPr>
          <p:cNvPr id="5" name="Group 4"/>
          <p:cNvGrpSpPr/>
          <p:nvPr/>
        </p:nvGrpSpPr>
        <p:grpSpPr>
          <a:xfrm>
            <a:off x="1434820" y="1313021"/>
            <a:ext cx="6334349" cy="4709502"/>
            <a:chOff x="1422071" y="1946739"/>
            <a:chExt cx="6334349" cy="4709502"/>
          </a:xfrm>
        </p:grpSpPr>
        <p:grpSp>
          <p:nvGrpSpPr>
            <p:cNvPr id="30" name="Group 29"/>
            <p:cNvGrpSpPr/>
            <p:nvPr/>
          </p:nvGrpSpPr>
          <p:grpSpPr>
            <a:xfrm>
              <a:off x="1434820" y="3169919"/>
              <a:ext cx="2011679" cy="1097280"/>
              <a:chOff x="1205714" y="3669019"/>
              <a:chExt cx="1816712" cy="1004865"/>
            </a:xfrm>
          </p:grpSpPr>
          <p:sp>
            <p:nvSpPr>
              <p:cNvPr id="11" name="Rounded Rectangle 10"/>
              <p:cNvSpPr/>
              <p:nvPr/>
            </p:nvSpPr>
            <p:spPr>
              <a:xfrm>
                <a:off x="1205714" y="3669019"/>
                <a:ext cx="1816712" cy="1004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p:cNvSpPr txBox="1"/>
              <p:nvPr/>
            </p:nvSpPr>
            <p:spPr>
              <a:xfrm>
                <a:off x="1205714" y="3721875"/>
                <a:ext cx="1816712" cy="930122"/>
              </a:xfrm>
              <a:prstGeom prst="rect">
                <a:avLst/>
              </a:prstGeom>
              <a:noFill/>
            </p:spPr>
            <p:txBody>
              <a:bodyPr wrap="square" numCol="1" rtlCol="0">
                <a:spAutoFit/>
              </a:bodyPr>
              <a:lstStyle/>
              <a:p>
                <a:pPr algn="ctr"/>
                <a:r>
                  <a:rPr lang="en-CA" sz="1000" b="1" dirty="0" smtClean="0"/>
                  <a:t>MTO</a:t>
                </a:r>
              </a:p>
              <a:p>
                <a:pPr algn="ctr"/>
                <a:endParaRPr lang="en-CA" sz="1000" b="1" dirty="0" smtClean="0"/>
              </a:p>
              <a:p>
                <a:pPr algn="ctr"/>
                <a:r>
                  <a:rPr lang="en-CA" sz="1000" dirty="0" smtClean="0"/>
                  <a:t>Project </a:t>
                </a:r>
                <a:r>
                  <a:rPr lang="en-CA" sz="1000" dirty="0"/>
                  <a:t>Engineer: Valerie </a:t>
                </a:r>
                <a:r>
                  <a:rPr lang="en-CA" sz="1000" dirty="0" smtClean="0"/>
                  <a:t>Nantais</a:t>
                </a:r>
              </a:p>
              <a:p>
                <a:pPr algn="ctr"/>
                <a:r>
                  <a:rPr lang="en-CA" sz="1000" dirty="0" smtClean="0"/>
                  <a:t>Environmental </a:t>
                </a:r>
                <a:r>
                  <a:rPr lang="en-CA" sz="1000" dirty="0"/>
                  <a:t>Planner: Kirstie </a:t>
                </a:r>
                <a:r>
                  <a:rPr lang="en-CA" sz="1000" dirty="0" smtClean="0"/>
                  <a:t>Houston, Adele Mochrie</a:t>
                </a:r>
              </a:p>
              <a:p>
                <a:pPr algn="ctr"/>
                <a:r>
                  <a:rPr lang="en-CA" sz="1000" dirty="0" smtClean="0"/>
                  <a:t>CSA: Jonathan Wilson</a:t>
                </a:r>
                <a:endParaRPr lang="en-CA" sz="1000" dirty="0"/>
              </a:p>
            </p:txBody>
          </p:sp>
        </p:grpSp>
        <p:sp>
          <p:nvSpPr>
            <p:cNvPr id="14" name="Rounded Rectangle 13"/>
            <p:cNvSpPr/>
            <p:nvPr/>
          </p:nvSpPr>
          <p:spPr>
            <a:xfrm>
              <a:off x="1422071" y="4367518"/>
              <a:ext cx="2011681" cy="1097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b="1" dirty="0" smtClean="0"/>
            </a:p>
            <a:p>
              <a:pPr algn="ctr"/>
              <a:r>
                <a:rPr lang="en-CA" sz="1000" b="1" dirty="0" smtClean="0"/>
                <a:t>MMM</a:t>
              </a:r>
            </a:p>
            <a:p>
              <a:pPr algn="ctr"/>
              <a:endParaRPr lang="en-CA" sz="1000" dirty="0"/>
            </a:p>
            <a:p>
              <a:pPr algn="ctr"/>
              <a:r>
                <a:rPr lang="en-CA" sz="1000" dirty="0" smtClean="0"/>
                <a:t>Consultant Project Engineer: </a:t>
              </a:r>
            </a:p>
            <a:p>
              <a:pPr algn="ctr"/>
              <a:r>
                <a:rPr lang="en-CA" sz="1000" dirty="0" smtClean="0"/>
                <a:t>Dan Green</a:t>
              </a:r>
            </a:p>
            <a:p>
              <a:pPr algn="ctr"/>
              <a:endParaRPr lang="en-CA" sz="1000" dirty="0"/>
            </a:p>
            <a:p>
              <a:pPr algn="ctr"/>
              <a:endParaRPr lang="en-CA" sz="1000" dirty="0"/>
            </a:p>
          </p:txBody>
        </p:sp>
        <p:grpSp>
          <p:nvGrpSpPr>
            <p:cNvPr id="31" name="Group 30"/>
            <p:cNvGrpSpPr/>
            <p:nvPr/>
          </p:nvGrpSpPr>
          <p:grpSpPr>
            <a:xfrm>
              <a:off x="3516735" y="3169920"/>
              <a:ext cx="2011681" cy="1097280"/>
              <a:chOff x="597623" y="5354624"/>
              <a:chExt cx="1816713" cy="1004865"/>
            </a:xfrm>
          </p:grpSpPr>
          <p:sp>
            <p:nvSpPr>
              <p:cNvPr id="15" name="Rounded Rectangle 14"/>
              <p:cNvSpPr/>
              <p:nvPr/>
            </p:nvSpPr>
            <p:spPr>
              <a:xfrm>
                <a:off x="597623" y="5354624"/>
                <a:ext cx="1816713" cy="1004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TextBox 15"/>
              <p:cNvSpPr txBox="1"/>
              <p:nvPr/>
            </p:nvSpPr>
            <p:spPr>
              <a:xfrm>
                <a:off x="709699" y="5438696"/>
                <a:ext cx="1676400" cy="707886"/>
              </a:xfrm>
              <a:prstGeom prst="rect">
                <a:avLst/>
              </a:prstGeom>
              <a:noFill/>
            </p:spPr>
            <p:txBody>
              <a:bodyPr wrap="square" numCol="1" rtlCol="0">
                <a:spAutoFit/>
              </a:bodyPr>
              <a:lstStyle/>
              <a:p>
                <a:pPr algn="ctr"/>
                <a:r>
                  <a:rPr lang="en-CA" sz="1000" b="1" dirty="0" smtClean="0"/>
                  <a:t>Saugeen Ojibway Nation</a:t>
                </a:r>
              </a:p>
              <a:p>
                <a:pPr algn="ctr"/>
                <a:endParaRPr lang="en-CA" sz="1000" dirty="0" smtClean="0"/>
              </a:p>
              <a:p>
                <a:pPr algn="ctr"/>
                <a:r>
                  <a:rPr lang="en-CA" sz="1000" dirty="0" smtClean="0"/>
                  <a:t>Land Use Planner:</a:t>
                </a:r>
              </a:p>
              <a:p>
                <a:pPr algn="ctr"/>
                <a:r>
                  <a:rPr lang="en-CA" sz="1000" dirty="0" smtClean="0"/>
                  <a:t>Doran Ritchie</a:t>
                </a:r>
                <a:endParaRPr lang="en-CA" sz="1000" dirty="0"/>
              </a:p>
            </p:txBody>
          </p:sp>
        </p:grpSp>
        <p:grpSp>
          <p:nvGrpSpPr>
            <p:cNvPr id="35" name="Group 34"/>
            <p:cNvGrpSpPr/>
            <p:nvPr/>
          </p:nvGrpSpPr>
          <p:grpSpPr>
            <a:xfrm>
              <a:off x="3516735" y="4383079"/>
              <a:ext cx="2096059" cy="1097280"/>
              <a:chOff x="5955686" y="3170530"/>
              <a:chExt cx="1892914" cy="1004865"/>
            </a:xfrm>
          </p:grpSpPr>
          <p:sp>
            <p:nvSpPr>
              <p:cNvPr id="17" name="Rounded Rectangle 16"/>
              <p:cNvSpPr/>
              <p:nvPr/>
            </p:nvSpPr>
            <p:spPr>
              <a:xfrm>
                <a:off x="5955686" y="3170530"/>
                <a:ext cx="1816712" cy="1004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p:cNvSpPr txBox="1"/>
              <p:nvPr/>
            </p:nvSpPr>
            <p:spPr>
              <a:xfrm>
                <a:off x="6019800" y="3216087"/>
                <a:ext cx="1828800" cy="930122"/>
              </a:xfrm>
              <a:prstGeom prst="rect">
                <a:avLst/>
              </a:prstGeom>
              <a:noFill/>
            </p:spPr>
            <p:txBody>
              <a:bodyPr wrap="square" numCol="1" rtlCol="0">
                <a:spAutoFit/>
              </a:bodyPr>
              <a:lstStyle/>
              <a:p>
                <a:pPr algn="ctr"/>
                <a:r>
                  <a:rPr lang="en-CA" sz="1000" b="1" dirty="0" smtClean="0"/>
                  <a:t>Parsons</a:t>
                </a:r>
              </a:p>
              <a:p>
                <a:pPr algn="ctr"/>
                <a:endParaRPr lang="en-CA" sz="1000" b="1" dirty="0" smtClean="0"/>
              </a:p>
              <a:p>
                <a:pPr algn="ctr"/>
                <a:r>
                  <a:rPr lang="en-CA" sz="1000" dirty="0" smtClean="0"/>
                  <a:t>Fisheries and Terrestrial Services:</a:t>
                </a:r>
              </a:p>
              <a:p>
                <a:pPr algn="ctr"/>
                <a:r>
                  <a:rPr lang="en-CA" sz="1000" dirty="0" smtClean="0"/>
                  <a:t>Tisha Doucette</a:t>
                </a:r>
              </a:p>
              <a:p>
                <a:pPr algn="ctr"/>
                <a:r>
                  <a:rPr lang="en-CA" sz="1000" dirty="0" smtClean="0"/>
                  <a:t>Courtney Beneteau</a:t>
                </a:r>
              </a:p>
              <a:p>
                <a:pPr algn="ctr"/>
                <a:r>
                  <a:rPr lang="en-CA" sz="1000" dirty="0" smtClean="0"/>
                  <a:t>Julie Scott</a:t>
                </a:r>
                <a:endParaRPr lang="en-CA" sz="1000" dirty="0"/>
              </a:p>
            </p:txBody>
          </p:sp>
        </p:grpSp>
        <p:grpSp>
          <p:nvGrpSpPr>
            <p:cNvPr id="34" name="Group 33"/>
            <p:cNvGrpSpPr/>
            <p:nvPr/>
          </p:nvGrpSpPr>
          <p:grpSpPr>
            <a:xfrm>
              <a:off x="5556174" y="4383079"/>
              <a:ext cx="2184938" cy="1097280"/>
              <a:chOff x="6435738" y="4368572"/>
              <a:chExt cx="1973179" cy="1004865"/>
            </a:xfrm>
          </p:grpSpPr>
          <p:sp>
            <p:nvSpPr>
              <p:cNvPr id="19" name="Rounded Rectangle 18"/>
              <p:cNvSpPr/>
              <p:nvPr/>
            </p:nvSpPr>
            <p:spPr>
              <a:xfrm>
                <a:off x="6486871" y="4368572"/>
                <a:ext cx="1816713" cy="1004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TextBox 19"/>
              <p:cNvSpPr txBox="1"/>
              <p:nvPr/>
            </p:nvSpPr>
            <p:spPr>
              <a:xfrm>
                <a:off x="6435738" y="4484593"/>
                <a:ext cx="1973179" cy="789194"/>
              </a:xfrm>
              <a:prstGeom prst="rect">
                <a:avLst/>
              </a:prstGeom>
              <a:noFill/>
            </p:spPr>
            <p:txBody>
              <a:bodyPr wrap="square" numCol="1" rtlCol="0">
                <a:spAutoFit/>
              </a:bodyPr>
              <a:lstStyle/>
              <a:p>
                <a:pPr algn="ctr"/>
                <a:r>
                  <a:rPr lang="en-CA" sz="1000" b="1" dirty="0" smtClean="0"/>
                  <a:t>Aquafor Beech</a:t>
                </a:r>
              </a:p>
              <a:p>
                <a:pPr algn="ctr"/>
                <a:endParaRPr lang="en-CA" sz="1000" b="1" dirty="0" smtClean="0"/>
              </a:p>
              <a:p>
                <a:pPr algn="ctr"/>
                <a:r>
                  <a:rPr lang="en-CA" sz="1000" dirty="0" smtClean="0"/>
                  <a:t>Fluvial Geomorphologist:</a:t>
                </a:r>
              </a:p>
              <a:p>
                <a:pPr algn="ctr"/>
                <a:r>
                  <a:rPr lang="en-CA" sz="1000" dirty="0" smtClean="0"/>
                  <a:t>Rob Amos</a:t>
                </a:r>
              </a:p>
              <a:p>
                <a:pPr algn="ctr"/>
                <a:endParaRPr lang="en-CA" sz="1000" dirty="0"/>
              </a:p>
            </p:txBody>
          </p:sp>
        </p:grpSp>
        <p:grpSp>
          <p:nvGrpSpPr>
            <p:cNvPr id="36" name="Group 35"/>
            <p:cNvGrpSpPr/>
            <p:nvPr/>
          </p:nvGrpSpPr>
          <p:grpSpPr>
            <a:xfrm>
              <a:off x="5562600" y="3169920"/>
              <a:ext cx="2193820" cy="1097280"/>
              <a:chOff x="6110825" y="2136747"/>
              <a:chExt cx="1981200" cy="1004865"/>
            </a:xfrm>
          </p:grpSpPr>
          <p:sp>
            <p:nvSpPr>
              <p:cNvPr id="21" name="Rounded Rectangle 20"/>
              <p:cNvSpPr/>
              <p:nvPr/>
            </p:nvSpPr>
            <p:spPr>
              <a:xfrm>
                <a:off x="6156156" y="2136747"/>
                <a:ext cx="1816713" cy="1004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p:cNvSpPr txBox="1"/>
              <p:nvPr/>
            </p:nvSpPr>
            <p:spPr>
              <a:xfrm>
                <a:off x="6110825" y="2220819"/>
                <a:ext cx="1981200" cy="648266"/>
              </a:xfrm>
              <a:prstGeom prst="rect">
                <a:avLst/>
              </a:prstGeom>
              <a:noFill/>
            </p:spPr>
            <p:txBody>
              <a:bodyPr wrap="square" numCol="1" rtlCol="0">
                <a:spAutoFit/>
              </a:bodyPr>
              <a:lstStyle/>
              <a:p>
                <a:pPr algn="ctr"/>
                <a:r>
                  <a:rPr lang="en-CA" sz="1000" b="1" dirty="0" smtClean="0"/>
                  <a:t>CSPI</a:t>
                </a:r>
              </a:p>
              <a:p>
                <a:pPr algn="ctr"/>
                <a:endParaRPr lang="en-CA" sz="1000" dirty="0"/>
              </a:p>
              <a:p>
                <a:pPr algn="ctr"/>
                <a:r>
                  <a:rPr lang="en-CA" sz="1000" dirty="0" smtClean="0"/>
                  <a:t>Dave Penny, Executive Director Emeritus</a:t>
                </a:r>
              </a:p>
            </p:txBody>
          </p:sp>
        </p:grpSp>
        <p:grpSp>
          <p:nvGrpSpPr>
            <p:cNvPr id="32" name="Group 31"/>
            <p:cNvGrpSpPr/>
            <p:nvPr/>
          </p:nvGrpSpPr>
          <p:grpSpPr>
            <a:xfrm>
              <a:off x="2456702" y="5558962"/>
              <a:ext cx="2011681" cy="1097279"/>
              <a:chOff x="4672533" y="5417967"/>
              <a:chExt cx="1816713" cy="1004864"/>
            </a:xfrm>
          </p:grpSpPr>
          <p:sp>
            <p:nvSpPr>
              <p:cNvPr id="23" name="Rounded Rectangle 22"/>
              <p:cNvSpPr/>
              <p:nvPr/>
            </p:nvSpPr>
            <p:spPr>
              <a:xfrm>
                <a:off x="4672533" y="5417967"/>
                <a:ext cx="1816713" cy="10048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TextBox 23"/>
              <p:cNvSpPr txBox="1"/>
              <p:nvPr/>
            </p:nvSpPr>
            <p:spPr>
              <a:xfrm>
                <a:off x="4852978" y="5647293"/>
                <a:ext cx="1455822" cy="553998"/>
              </a:xfrm>
              <a:prstGeom prst="rect">
                <a:avLst/>
              </a:prstGeom>
              <a:noFill/>
            </p:spPr>
            <p:txBody>
              <a:bodyPr wrap="square" numCol="1" rtlCol="0">
                <a:spAutoFit/>
              </a:bodyPr>
              <a:lstStyle/>
              <a:p>
                <a:pPr algn="ctr"/>
                <a:r>
                  <a:rPr lang="en-CA" sz="1000" dirty="0" smtClean="0"/>
                  <a:t>Construction by:</a:t>
                </a:r>
              </a:p>
              <a:p>
                <a:pPr algn="ctr"/>
                <a:endParaRPr lang="en-CA" sz="1000" dirty="0"/>
              </a:p>
              <a:p>
                <a:pPr algn="ctr"/>
                <a:r>
                  <a:rPr lang="en-CA" sz="1000" b="1" dirty="0" smtClean="0"/>
                  <a:t>The Murray Group</a:t>
                </a:r>
                <a:endParaRPr lang="en-CA" sz="1000" b="1" dirty="0"/>
              </a:p>
            </p:txBody>
          </p:sp>
        </p:grpSp>
        <p:grpSp>
          <p:nvGrpSpPr>
            <p:cNvPr id="33" name="Group 32"/>
            <p:cNvGrpSpPr/>
            <p:nvPr/>
          </p:nvGrpSpPr>
          <p:grpSpPr>
            <a:xfrm>
              <a:off x="4576948" y="5558961"/>
              <a:ext cx="2071695" cy="1097280"/>
              <a:chOff x="6733759" y="5417966"/>
              <a:chExt cx="1870911" cy="1004865"/>
            </a:xfrm>
          </p:grpSpPr>
          <p:sp>
            <p:nvSpPr>
              <p:cNvPr id="25" name="Rounded Rectangle 24"/>
              <p:cNvSpPr/>
              <p:nvPr/>
            </p:nvSpPr>
            <p:spPr>
              <a:xfrm>
                <a:off x="6754813" y="5417966"/>
                <a:ext cx="1816713" cy="1004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p:cNvSpPr txBox="1"/>
              <p:nvPr/>
            </p:nvSpPr>
            <p:spPr>
              <a:xfrm>
                <a:off x="6733759" y="5643399"/>
                <a:ext cx="1870911" cy="553998"/>
              </a:xfrm>
              <a:prstGeom prst="rect">
                <a:avLst/>
              </a:prstGeom>
              <a:noFill/>
            </p:spPr>
            <p:txBody>
              <a:bodyPr wrap="square" numCol="1" rtlCol="0">
                <a:spAutoFit/>
              </a:bodyPr>
              <a:lstStyle/>
              <a:p>
                <a:pPr algn="ctr"/>
                <a:r>
                  <a:rPr lang="en-CA" sz="1000" dirty="0" smtClean="0"/>
                  <a:t>Contract Administration by:</a:t>
                </a:r>
              </a:p>
              <a:p>
                <a:pPr algn="ctr"/>
                <a:endParaRPr lang="en-CA" sz="1000" dirty="0"/>
              </a:p>
              <a:p>
                <a:pPr algn="ctr"/>
                <a:r>
                  <a:rPr lang="en-CA" sz="1000" b="1" dirty="0" smtClean="0"/>
                  <a:t>Noveen</a:t>
                </a:r>
                <a:endParaRPr lang="en-CA" sz="1000" b="1" dirty="0"/>
              </a:p>
            </p:txBody>
          </p:sp>
        </p:grpSp>
        <p:sp>
          <p:nvSpPr>
            <p:cNvPr id="37" name="Rounded Rectangle 36"/>
            <p:cNvSpPr/>
            <p:nvPr/>
          </p:nvSpPr>
          <p:spPr>
            <a:xfrm>
              <a:off x="4647830" y="1981200"/>
              <a:ext cx="2011680" cy="1097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Rounded Rectangle 38"/>
            <p:cNvSpPr/>
            <p:nvPr/>
          </p:nvSpPr>
          <p:spPr>
            <a:xfrm>
              <a:off x="2364711" y="1981200"/>
              <a:ext cx="2212237" cy="1100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p:cNvSpPr txBox="1"/>
            <p:nvPr/>
          </p:nvSpPr>
          <p:spPr>
            <a:xfrm>
              <a:off x="2424532" y="1983938"/>
              <a:ext cx="2147468" cy="1292662"/>
            </a:xfrm>
            <a:prstGeom prst="rect">
              <a:avLst/>
            </a:prstGeom>
            <a:noFill/>
          </p:spPr>
          <p:txBody>
            <a:bodyPr wrap="square" rtlCol="0">
              <a:spAutoFit/>
            </a:bodyPr>
            <a:lstStyle/>
            <a:p>
              <a:pPr algn="ctr"/>
              <a:endParaRPr lang="en-CA" sz="1000" dirty="0" smtClean="0"/>
            </a:p>
            <a:p>
              <a:pPr algn="ctr"/>
              <a:r>
                <a:rPr lang="en-CA" sz="1000" dirty="0" smtClean="0"/>
                <a:t>Baffle </a:t>
              </a:r>
              <a:r>
                <a:rPr lang="en-CA" sz="1000" dirty="0"/>
                <a:t>Design by:</a:t>
              </a:r>
            </a:p>
            <a:p>
              <a:pPr algn="ctr"/>
              <a:endParaRPr lang="en-CA" sz="1000" dirty="0"/>
            </a:p>
            <a:p>
              <a:pPr algn="ctr"/>
              <a:r>
                <a:rPr lang="en-CA" sz="1000" b="1" dirty="0"/>
                <a:t>Ken Hannaford</a:t>
              </a:r>
              <a:r>
                <a:rPr lang="en-CA" sz="1000" dirty="0"/>
                <a:t>, Environmental Scientist, Government of Newfoundland and Labrador</a:t>
              </a:r>
            </a:p>
            <a:p>
              <a:endParaRPr lang="en-CA" dirty="0"/>
            </a:p>
          </p:txBody>
        </p:sp>
        <p:sp>
          <p:nvSpPr>
            <p:cNvPr id="4" name="TextBox 3"/>
            <p:cNvSpPr txBox="1"/>
            <p:nvPr/>
          </p:nvSpPr>
          <p:spPr>
            <a:xfrm>
              <a:off x="4672537" y="1946739"/>
              <a:ext cx="2011680" cy="1097280"/>
            </a:xfrm>
            <a:prstGeom prst="rect">
              <a:avLst/>
            </a:prstGeom>
            <a:noFill/>
          </p:spPr>
          <p:txBody>
            <a:bodyPr wrap="square" rtlCol="0">
              <a:spAutoFit/>
            </a:bodyPr>
            <a:lstStyle/>
            <a:p>
              <a:pPr algn="ctr"/>
              <a:endParaRPr lang="en-CA" sz="1000" dirty="0" smtClean="0"/>
            </a:p>
            <a:p>
              <a:pPr algn="ctr"/>
              <a:r>
                <a:rPr lang="en-CA" sz="1000" dirty="0" smtClean="0"/>
                <a:t>Modelling by:</a:t>
              </a:r>
            </a:p>
            <a:p>
              <a:pPr algn="ctr"/>
              <a:endParaRPr lang="en-CA" sz="1000" b="1" dirty="0" smtClean="0"/>
            </a:p>
            <a:p>
              <a:pPr algn="ctr"/>
              <a:r>
                <a:rPr lang="en-CA" sz="1000" b="1" dirty="0" smtClean="0"/>
                <a:t>Jason </a:t>
              </a:r>
              <a:r>
                <a:rPr lang="en-CA" sz="1000" b="1" dirty="0"/>
                <a:t>Duguay</a:t>
              </a:r>
              <a:r>
                <a:rPr lang="en-CA" sz="1000" dirty="0"/>
                <a:t>, Civil Engineering PhD candidate, University of Sherbrooke</a:t>
              </a:r>
            </a:p>
            <a:p>
              <a:endParaRPr lang="en-CA" dirty="0"/>
            </a:p>
          </p:txBody>
        </p:sp>
      </p:grpSp>
    </p:spTree>
    <p:extLst>
      <p:ext uri="{BB962C8B-B14F-4D97-AF65-F5344CB8AC3E}">
        <p14:creationId xmlns:p14="http://schemas.microsoft.com/office/powerpoint/2010/main" val="3815156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Thank You!</a:t>
            </a:r>
            <a:endParaRPr lang="en-CA" dirty="0"/>
          </a:p>
        </p:txBody>
      </p:sp>
      <p:sp>
        <p:nvSpPr>
          <p:cNvPr id="3" name="Content Placeholder 2"/>
          <p:cNvSpPr>
            <a:spLocks noGrp="1"/>
          </p:cNvSpPr>
          <p:nvPr>
            <p:ph idx="1"/>
          </p:nvPr>
        </p:nvSpPr>
        <p:spPr>
          <a:xfrm>
            <a:off x="762000" y="2209800"/>
            <a:ext cx="7772400" cy="3733800"/>
          </a:xfrm>
        </p:spPr>
        <p:txBody>
          <a:bodyPr/>
          <a:lstStyle/>
          <a:p>
            <a:pPr marL="68580" indent="0">
              <a:buNone/>
            </a:pPr>
            <a:r>
              <a:rPr lang="en-CA" sz="3600" dirty="0" smtClean="0"/>
              <a:t>Kirstie Houston</a:t>
            </a:r>
          </a:p>
          <a:p>
            <a:pPr marL="68580" indent="0">
              <a:buNone/>
            </a:pPr>
            <a:r>
              <a:rPr lang="en-CA" sz="2800" dirty="0" smtClean="0"/>
              <a:t>Environmental Planner</a:t>
            </a:r>
          </a:p>
          <a:p>
            <a:pPr marL="68580" indent="0">
              <a:buNone/>
            </a:pPr>
            <a:r>
              <a:rPr lang="en-CA" dirty="0" smtClean="0"/>
              <a:t>Ministry of Transportation</a:t>
            </a:r>
          </a:p>
          <a:p>
            <a:pPr marL="68580" indent="0">
              <a:buNone/>
            </a:pPr>
            <a:r>
              <a:rPr lang="en-CA" dirty="0" smtClean="0"/>
              <a:t>West Region, Environmental Section</a:t>
            </a:r>
          </a:p>
          <a:p>
            <a:pPr marL="68580" indent="0">
              <a:buNone/>
            </a:pPr>
            <a:r>
              <a:rPr lang="en-CA" dirty="0" smtClean="0"/>
              <a:t>519-873-4563</a:t>
            </a:r>
          </a:p>
          <a:p>
            <a:pPr marL="68580" indent="0">
              <a:buNone/>
            </a:pPr>
            <a:r>
              <a:rPr lang="en-CA" dirty="0" smtClean="0"/>
              <a:t>Kirstie.Houston@ontario.ca</a:t>
            </a:r>
          </a:p>
          <a:p>
            <a:endParaRPr lang="en-CA" dirty="0"/>
          </a:p>
        </p:txBody>
      </p:sp>
      <p:pic>
        <p:nvPicPr>
          <p:cNvPr id="3074" name="Picture 2" descr="W:\PD\ENV SECTION\PROJECTS\Hwy21\3017-14-00 Craig St Culvert 9+901\photos\July 12, 2016\IMG_26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533400"/>
            <a:ext cx="3996281" cy="540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541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990600"/>
          </a:xfrm>
        </p:spPr>
        <p:txBody>
          <a:bodyPr>
            <a:normAutofit fontScale="90000"/>
          </a:bodyPr>
          <a:lstStyle/>
          <a:p>
            <a:r>
              <a:rPr lang="en-CA" dirty="0" smtClean="0">
                <a:latin typeface="Times New Roman" panose="02020603050405020304" pitchFamily="18" charset="0"/>
                <a:cs typeface="Times New Roman" panose="02020603050405020304" pitchFamily="18" charset="0"/>
              </a:rPr>
              <a:t>Highway 21</a:t>
            </a:r>
            <a:br>
              <a:rPr lang="en-CA" dirty="0" smtClean="0">
                <a:latin typeface="Times New Roman" panose="02020603050405020304" pitchFamily="18" charset="0"/>
                <a:cs typeface="Times New Roman" panose="02020603050405020304" pitchFamily="18" charset="0"/>
              </a:rPr>
            </a:br>
            <a:r>
              <a:rPr lang="en-CA" dirty="0" smtClean="0">
                <a:latin typeface="Times New Roman" panose="02020603050405020304" pitchFamily="18" charset="0"/>
                <a:cs typeface="Times New Roman" panose="02020603050405020304" pitchFamily="18" charset="0"/>
              </a:rPr>
              <a:t>Saugeen First Nation Reserve #29</a:t>
            </a:r>
            <a:endParaRPr lang="en-CA"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600200"/>
            <a:ext cx="4038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52399" y="1828800"/>
            <a:ext cx="4686135" cy="3574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4018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286" y="304800"/>
            <a:ext cx="8229600" cy="838200"/>
          </a:xfrm>
        </p:spPr>
        <p:txBody>
          <a:bodyPr/>
          <a:lstStyle/>
          <a:p>
            <a:r>
              <a:rPr lang="en-CA" dirty="0" smtClean="0">
                <a:latin typeface="Times New Roman" panose="02020603050405020304" pitchFamily="18" charset="0"/>
                <a:cs typeface="Times New Roman" panose="02020603050405020304" pitchFamily="18" charset="0"/>
              </a:rPr>
              <a:t>Original Culvert</a:t>
            </a:r>
            <a:endParaRPr lang="en-CA" dirty="0">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3124200"/>
            <a:ext cx="4775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503" y="1180723"/>
            <a:ext cx="457584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166923" y="1180723"/>
            <a:ext cx="42481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90000"/>
              </a:lnSpc>
              <a:buFont typeface="Wingdings" panose="05000000000000000000" pitchFamily="2" charset="2"/>
              <a:buChar char="v"/>
              <a:defRPr/>
            </a:pPr>
            <a:r>
              <a:rPr lang="en-CA" sz="2400" dirty="0" smtClean="0"/>
              <a:t>Perched above the stream bed</a:t>
            </a:r>
          </a:p>
          <a:p>
            <a:pPr>
              <a:lnSpc>
                <a:spcPct val="90000"/>
              </a:lnSpc>
              <a:buFont typeface="Wingdings" panose="05000000000000000000" pitchFamily="2" charset="2"/>
              <a:buChar char="v"/>
              <a:defRPr/>
            </a:pPr>
            <a:r>
              <a:rPr lang="en-CA" sz="2400" dirty="0" smtClean="0"/>
              <a:t>Restricted any upstream fish migration</a:t>
            </a:r>
          </a:p>
          <a:p>
            <a:pPr>
              <a:lnSpc>
                <a:spcPct val="90000"/>
              </a:lnSpc>
              <a:buFont typeface="Wingdings" panose="05000000000000000000" pitchFamily="2" charset="2"/>
              <a:buChar char="v"/>
              <a:defRPr/>
            </a:pPr>
            <a:r>
              <a:rPr lang="en-CA" sz="2400" dirty="0" smtClean="0"/>
              <a:t>Severe deterioration</a:t>
            </a:r>
          </a:p>
          <a:p>
            <a:pPr>
              <a:lnSpc>
                <a:spcPct val="90000"/>
              </a:lnSpc>
              <a:buFont typeface="Gill Sans MT" pitchFamily="34" charset="0"/>
              <a:buChar char="~"/>
              <a:defRPr/>
            </a:pPr>
            <a:endParaRPr lang="en-CA" sz="2400" dirty="0" smtClean="0"/>
          </a:p>
        </p:txBody>
      </p:sp>
      <p:sp>
        <p:nvSpPr>
          <p:cNvPr id="6" name="TextBox 5"/>
          <p:cNvSpPr txBox="1"/>
          <p:nvPr/>
        </p:nvSpPr>
        <p:spPr>
          <a:xfrm>
            <a:off x="5181600" y="4724400"/>
            <a:ext cx="1600200" cy="246221"/>
          </a:xfrm>
          <a:prstGeom prst="rect">
            <a:avLst/>
          </a:prstGeom>
          <a:noFill/>
        </p:spPr>
        <p:txBody>
          <a:bodyPr wrap="square" rtlCol="0">
            <a:spAutoFit/>
          </a:bodyPr>
          <a:lstStyle/>
          <a:p>
            <a:r>
              <a:rPr lang="en-CA" sz="1000" dirty="0" smtClean="0"/>
              <a:t>Photos courtesy of Parsons</a:t>
            </a:r>
            <a:endParaRPr lang="en-CA" sz="1000" dirty="0"/>
          </a:p>
        </p:txBody>
      </p:sp>
    </p:spTree>
    <p:extLst>
      <p:ext uri="{BB962C8B-B14F-4D97-AF65-F5344CB8AC3E}">
        <p14:creationId xmlns:p14="http://schemas.microsoft.com/office/powerpoint/2010/main" val="2956683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850900"/>
          </a:xfrm>
        </p:spPr>
        <p:txBody>
          <a:bodyPr/>
          <a:lstStyle/>
          <a:p>
            <a:pPr eaLnBrk="1" hangingPunct="1"/>
            <a:r>
              <a:rPr lang="en-CA" dirty="0" smtClean="0">
                <a:latin typeface="Times New Roman" panose="02020603050405020304" pitchFamily="18" charset="0"/>
                <a:cs typeface="Times New Roman" panose="02020603050405020304" pitchFamily="18" charset="0"/>
              </a:rPr>
              <a:t>Fish Passage – DFO Design</a:t>
            </a:r>
          </a:p>
        </p:txBody>
      </p:sp>
      <p:pic>
        <p:nvPicPr>
          <p:cNvPr id="512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701" r="7608"/>
          <a:stretch>
            <a:fillRect/>
          </a:stretch>
        </p:blipFill>
        <p:spPr>
          <a:xfrm>
            <a:off x="152400" y="3446693"/>
            <a:ext cx="4453853" cy="2919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3"/>
          <p:cNvSpPr txBox="1">
            <a:spLocks noChangeArrowheads="1"/>
          </p:cNvSpPr>
          <p:nvPr/>
        </p:nvSpPr>
        <p:spPr bwMode="auto">
          <a:xfrm>
            <a:off x="381000" y="1379584"/>
            <a:ext cx="424815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28600" indent="-228600">
              <a:lnSpc>
                <a:spcPct val="90000"/>
              </a:lnSpc>
              <a:buFontTx/>
              <a:buNone/>
              <a:defRPr/>
            </a:pPr>
            <a:r>
              <a:rPr lang="en-CA" sz="2400" dirty="0" smtClean="0"/>
              <a:t>DFO Design:</a:t>
            </a:r>
          </a:p>
          <a:p>
            <a:pPr>
              <a:lnSpc>
                <a:spcPct val="90000"/>
              </a:lnSpc>
              <a:buFont typeface="Wingdings" panose="05000000000000000000" pitchFamily="2" charset="2"/>
              <a:buChar char="v"/>
              <a:defRPr/>
            </a:pPr>
            <a:r>
              <a:rPr lang="en-CA" sz="2400" dirty="0" smtClean="0"/>
              <a:t>Standard design</a:t>
            </a:r>
          </a:p>
          <a:p>
            <a:pPr>
              <a:lnSpc>
                <a:spcPct val="90000"/>
              </a:lnSpc>
              <a:buFont typeface="Wingdings" panose="05000000000000000000" pitchFamily="2" charset="2"/>
              <a:buChar char="v"/>
              <a:defRPr/>
            </a:pPr>
            <a:r>
              <a:rPr lang="en-CA" sz="2400" dirty="0" smtClean="0"/>
              <a:t>Higher velocities down centre of pipe</a:t>
            </a:r>
          </a:p>
        </p:txBody>
      </p:sp>
      <p:pic>
        <p:nvPicPr>
          <p:cNvPr id="512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877" y="1219200"/>
            <a:ext cx="4271962" cy="2397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495" y="3810000"/>
            <a:ext cx="4276725" cy="2570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2971800" y="3493214"/>
            <a:ext cx="1752600" cy="246221"/>
          </a:xfrm>
          <a:prstGeom prst="rect">
            <a:avLst/>
          </a:prstGeom>
          <a:noFill/>
        </p:spPr>
        <p:txBody>
          <a:bodyPr wrap="square" rtlCol="0">
            <a:spAutoFit/>
          </a:bodyPr>
          <a:lstStyle/>
          <a:p>
            <a:r>
              <a:rPr lang="en-CA" sz="1000" dirty="0" smtClean="0"/>
              <a:t>Illustration courtesy of CSPI</a:t>
            </a:r>
            <a:endParaRPr lang="en-CA" sz="1000" dirty="0"/>
          </a:p>
        </p:txBody>
      </p:sp>
    </p:spTree>
    <p:extLst>
      <p:ext uri="{BB962C8B-B14F-4D97-AF65-F5344CB8AC3E}">
        <p14:creationId xmlns:p14="http://schemas.microsoft.com/office/powerpoint/2010/main" val="12198171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328694" y="1334248"/>
            <a:ext cx="3938506"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80000"/>
              </a:lnSpc>
              <a:buFont typeface="Wingdings" panose="05000000000000000000" pitchFamily="2" charset="2"/>
              <a:buChar char="v"/>
              <a:defRPr/>
            </a:pPr>
            <a:r>
              <a:rPr lang="en-CA" sz="2400" dirty="0" smtClean="0"/>
              <a:t>Innovative design</a:t>
            </a:r>
          </a:p>
          <a:p>
            <a:pPr>
              <a:lnSpc>
                <a:spcPct val="80000"/>
              </a:lnSpc>
              <a:buFont typeface="Wingdings" panose="05000000000000000000" pitchFamily="2" charset="2"/>
              <a:buChar char="v"/>
              <a:defRPr/>
            </a:pPr>
            <a:r>
              <a:rPr lang="en-CA" sz="2400" dirty="0" smtClean="0"/>
              <a:t>Creates a more natural meander through culvert</a:t>
            </a:r>
          </a:p>
        </p:txBody>
      </p:sp>
      <p:sp>
        <p:nvSpPr>
          <p:cNvPr id="6146" name="Rectangle 2"/>
          <p:cNvSpPr>
            <a:spLocks noGrp="1" noChangeArrowheads="1"/>
          </p:cNvSpPr>
          <p:nvPr>
            <p:ph type="title"/>
          </p:nvPr>
        </p:nvSpPr>
        <p:spPr>
          <a:xfrm>
            <a:off x="457200" y="274638"/>
            <a:ext cx="8229600" cy="850900"/>
          </a:xfrm>
        </p:spPr>
        <p:txBody>
          <a:bodyPr/>
          <a:lstStyle/>
          <a:p>
            <a:pPr eaLnBrk="1" hangingPunct="1"/>
            <a:r>
              <a:rPr lang="en-CA" dirty="0" smtClean="0">
                <a:latin typeface="Times New Roman" panose="02020603050405020304" pitchFamily="18" charset="0"/>
                <a:cs typeface="Times New Roman" panose="02020603050405020304" pitchFamily="18" charset="0"/>
              </a:rPr>
              <a:t>Fish Passage - Innovation</a:t>
            </a:r>
          </a:p>
        </p:txBody>
      </p:sp>
      <p:pic>
        <p:nvPicPr>
          <p:cNvPr id="19" name="Picture 2" descr="C:\Users\DELL\AppData\Local\Microsoft\Windows\Temporary Internet Files\Content.Outlook\R5D0PE8V\Capture (3).JPG"/>
          <p:cNvPicPr>
            <a:picLocks noChangeAspect="1" noChangeArrowheads="1"/>
          </p:cNvPicPr>
          <p:nvPr/>
        </p:nvPicPr>
        <p:blipFill>
          <a:blip r:embed="rId3"/>
          <a:srcRect/>
          <a:stretch>
            <a:fillRect/>
          </a:stretch>
        </p:blipFill>
        <p:spPr bwMode="auto">
          <a:xfrm>
            <a:off x="328693" y="3124200"/>
            <a:ext cx="5061151"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172239" y="1447800"/>
            <a:ext cx="4685722" cy="2743200"/>
          </a:xfrm>
          <a:prstGeom prst="rect">
            <a:avLst/>
          </a:prstGeom>
          <a:solidFill>
            <a:schemeClr val="tx1"/>
          </a:solidFill>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2" name="TextBox 1"/>
          <p:cNvSpPr txBox="1"/>
          <p:nvPr/>
        </p:nvSpPr>
        <p:spPr>
          <a:xfrm>
            <a:off x="5562600" y="4343400"/>
            <a:ext cx="1752600" cy="246221"/>
          </a:xfrm>
          <a:prstGeom prst="rect">
            <a:avLst/>
          </a:prstGeom>
          <a:noFill/>
        </p:spPr>
        <p:txBody>
          <a:bodyPr wrap="square" rtlCol="0">
            <a:spAutoFit/>
          </a:bodyPr>
          <a:lstStyle/>
          <a:p>
            <a:r>
              <a:rPr lang="en-CA" sz="1000" dirty="0" smtClean="0"/>
              <a:t>Illustrations courtesy of CSPI</a:t>
            </a:r>
            <a:endParaRPr lang="en-CA" sz="1000" dirty="0"/>
          </a:p>
        </p:txBody>
      </p:sp>
    </p:spTree>
    <p:extLst>
      <p:ext uri="{BB962C8B-B14F-4D97-AF65-F5344CB8AC3E}">
        <p14:creationId xmlns:p14="http://schemas.microsoft.com/office/powerpoint/2010/main" val="1259357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r>
              <a:rPr lang="en-CA" dirty="0" smtClean="0">
                <a:latin typeface="Times New Roman" panose="02020603050405020304" pitchFamily="18" charset="0"/>
                <a:cs typeface="Times New Roman" panose="02020603050405020304" pitchFamily="18" charset="0"/>
              </a:rPr>
              <a:t>Construction: Pipe installation</a:t>
            </a:r>
            <a:endParaRPr lang="en-CA" dirty="0">
              <a:latin typeface="Times New Roman" panose="02020603050405020304" pitchFamily="18" charset="0"/>
              <a:cs typeface="Times New Roman" panose="02020603050405020304" pitchFamily="18" charset="0"/>
            </a:endParaRPr>
          </a:p>
        </p:txBody>
      </p:sp>
      <p:pic>
        <p:nvPicPr>
          <p:cNvPr id="8194" name="Picture 2" descr="W:\PD\ENV SECTION\PROJECTS\Hwy21\3017-14-00 Craig St Culvert 9+901\photos\October 15, 2015\3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95400"/>
            <a:ext cx="52832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W:\PD\ENV SECTION\PROJECTS\Hwy21\3017-14-00 Craig St Culvert 9+901\photos\October 15, 2015\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30480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6673514" y="1752600"/>
            <a:ext cx="1395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nSpc>
                <a:spcPct val="80000"/>
              </a:lnSpc>
              <a:buNone/>
              <a:defRPr/>
            </a:pPr>
            <a:r>
              <a:rPr lang="en-CA" sz="2400" dirty="0" smtClean="0"/>
              <a:t>Fall 2015</a:t>
            </a:r>
          </a:p>
        </p:txBody>
      </p:sp>
    </p:spTree>
    <p:extLst>
      <p:ext uri="{BB962C8B-B14F-4D97-AF65-F5344CB8AC3E}">
        <p14:creationId xmlns:p14="http://schemas.microsoft.com/office/powerpoint/2010/main" val="3457527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CA" dirty="0" smtClean="0">
                <a:latin typeface="Times New Roman" panose="02020603050405020304" pitchFamily="18" charset="0"/>
                <a:cs typeface="Times New Roman" panose="02020603050405020304" pitchFamily="18" charset="0"/>
              </a:rPr>
              <a:t>New Culvert</a:t>
            </a:r>
            <a:endParaRPr lang="en-CA" dirty="0">
              <a:latin typeface="Times New Roman" panose="02020603050405020304" pitchFamily="18" charset="0"/>
              <a:cs typeface="Times New Roman" panose="02020603050405020304" pitchFamily="18" charset="0"/>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3124200"/>
            <a:ext cx="2403924" cy="3314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581" y="3352800"/>
            <a:ext cx="5054837" cy="3362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3"/>
          <p:cNvSpPr txBox="1">
            <a:spLocks noChangeArrowheads="1"/>
          </p:cNvSpPr>
          <p:nvPr/>
        </p:nvSpPr>
        <p:spPr bwMode="auto">
          <a:xfrm>
            <a:off x="0" y="1018674"/>
            <a:ext cx="5562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80000"/>
              </a:lnSpc>
              <a:buFont typeface="Palatino Linotype" pitchFamily="18" charset="0"/>
              <a:buChar char="~"/>
              <a:defRPr/>
            </a:pPr>
            <a:endParaRPr lang="en-CA" sz="2400" dirty="0" smtClean="0"/>
          </a:p>
          <a:p>
            <a:pPr>
              <a:lnSpc>
                <a:spcPct val="80000"/>
              </a:lnSpc>
              <a:buFont typeface="Wingdings" panose="05000000000000000000" pitchFamily="2" charset="2"/>
              <a:buChar char="v"/>
              <a:defRPr/>
            </a:pPr>
            <a:r>
              <a:rPr lang="en-CA" sz="2400" dirty="0" smtClean="0"/>
              <a:t>Eliminates barriers to fish migration</a:t>
            </a:r>
          </a:p>
          <a:p>
            <a:pPr>
              <a:lnSpc>
                <a:spcPct val="80000"/>
              </a:lnSpc>
              <a:buFont typeface="Wingdings" panose="05000000000000000000" pitchFamily="2" charset="2"/>
              <a:buChar char="v"/>
              <a:defRPr/>
            </a:pPr>
            <a:r>
              <a:rPr lang="en-CA" sz="2400" dirty="0" smtClean="0"/>
              <a:t>Increased range for sensitive species</a:t>
            </a:r>
          </a:p>
          <a:p>
            <a:pPr>
              <a:lnSpc>
                <a:spcPct val="80000"/>
              </a:lnSpc>
              <a:buFont typeface="Wingdings" panose="05000000000000000000" pitchFamily="2" charset="2"/>
              <a:buChar char="v"/>
              <a:defRPr/>
            </a:pPr>
            <a:r>
              <a:rPr lang="en-CA" sz="2400" dirty="0" smtClean="0"/>
              <a:t>Expanded the habitat of a valuable resource to First Nations</a:t>
            </a:r>
          </a:p>
        </p:txBody>
      </p:sp>
      <p:pic>
        <p:nvPicPr>
          <p:cNvPr id="6" name="Picture 2" descr="W:\ENV SECTION\PROJECTS\Hwy21\3017-14-00 Craig St Culvert 9+901\photos\December 10, 2015\Photo0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342900"/>
            <a:ext cx="3505200"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39000" y="3048000"/>
            <a:ext cx="1676400" cy="246221"/>
          </a:xfrm>
          <a:prstGeom prst="rect">
            <a:avLst/>
          </a:prstGeom>
          <a:noFill/>
        </p:spPr>
        <p:txBody>
          <a:bodyPr wrap="square" rtlCol="0">
            <a:spAutoFit/>
          </a:bodyPr>
          <a:lstStyle/>
          <a:p>
            <a:r>
              <a:rPr lang="en-CA" sz="1000" dirty="0" smtClean="0"/>
              <a:t>Photos courtesy of CSPI</a:t>
            </a:r>
            <a:endParaRPr lang="en-CA" sz="1000" dirty="0"/>
          </a:p>
        </p:txBody>
      </p:sp>
    </p:spTree>
    <p:extLst>
      <p:ext uri="{BB962C8B-B14F-4D97-AF65-F5344CB8AC3E}">
        <p14:creationId xmlns:p14="http://schemas.microsoft.com/office/powerpoint/2010/main" val="4237489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a:lstStyle/>
          <a:p>
            <a:r>
              <a:rPr lang="en-CA" dirty="0" smtClean="0">
                <a:latin typeface="Times New Roman" panose="02020603050405020304" pitchFamily="18" charset="0"/>
                <a:cs typeface="Times New Roman" panose="02020603050405020304" pitchFamily="18" charset="0"/>
              </a:rPr>
              <a:t>Post-construction Monitoring</a:t>
            </a:r>
            <a:endParaRPr lang="en-CA" dirty="0">
              <a:latin typeface="Times New Roman" panose="02020603050405020304" pitchFamily="18" charset="0"/>
              <a:cs typeface="Times New Roman" panose="02020603050405020304" pitchFamily="18" charset="0"/>
            </a:endParaRPr>
          </a:p>
        </p:txBody>
      </p:sp>
      <p:sp>
        <p:nvSpPr>
          <p:cNvPr id="4" name="Rectangle 3"/>
          <p:cNvSpPr txBox="1">
            <a:spLocks noChangeArrowheads="1"/>
          </p:cNvSpPr>
          <p:nvPr/>
        </p:nvSpPr>
        <p:spPr bwMode="auto">
          <a:xfrm>
            <a:off x="304800" y="914400"/>
            <a:ext cx="891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80000"/>
              </a:lnSpc>
              <a:buFont typeface="Wingdings" panose="05000000000000000000" pitchFamily="2" charset="2"/>
              <a:buChar char="v"/>
              <a:defRPr/>
            </a:pPr>
            <a:r>
              <a:rPr lang="en-CA" sz="2400" dirty="0" smtClean="0"/>
              <a:t>Post-construction monitoring was conducted in Spring and Summer of 2016 and will continue again in 2017 to determine fish use of the culvert as well as proper functioning of the stream.</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882" y="1905000"/>
            <a:ext cx="4303618" cy="39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500" y="1905000"/>
            <a:ext cx="3991258" cy="391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972300" y="5837086"/>
            <a:ext cx="1600200" cy="246221"/>
          </a:xfrm>
          <a:prstGeom prst="rect">
            <a:avLst/>
          </a:prstGeom>
          <a:noFill/>
        </p:spPr>
        <p:txBody>
          <a:bodyPr wrap="square" rtlCol="0">
            <a:spAutoFit/>
          </a:bodyPr>
          <a:lstStyle/>
          <a:p>
            <a:r>
              <a:rPr lang="en-CA" sz="1000" dirty="0" smtClean="0"/>
              <a:t>Photos courtesy of Parsons</a:t>
            </a:r>
            <a:endParaRPr lang="en-CA" sz="1000" dirty="0"/>
          </a:p>
        </p:txBody>
      </p:sp>
    </p:spTree>
    <p:extLst>
      <p:ext uri="{BB962C8B-B14F-4D97-AF65-F5344CB8AC3E}">
        <p14:creationId xmlns:p14="http://schemas.microsoft.com/office/powerpoint/2010/main" val="996843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2194" y="990600"/>
            <a:ext cx="510540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80000"/>
              </a:lnSpc>
              <a:buFont typeface="Wingdings" panose="05000000000000000000" pitchFamily="2" charset="2"/>
              <a:buChar char="v"/>
              <a:defRPr/>
            </a:pPr>
            <a:r>
              <a:rPr lang="en-CA" sz="2400" dirty="0" smtClean="0"/>
              <a:t>Consultation with SON Environment Office</a:t>
            </a:r>
          </a:p>
          <a:p>
            <a:pPr>
              <a:lnSpc>
                <a:spcPct val="80000"/>
              </a:lnSpc>
              <a:buFont typeface="Wingdings" panose="05000000000000000000" pitchFamily="2" charset="2"/>
              <a:buChar char="v"/>
              <a:defRPr/>
            </a:pPr>
            <a:r>
              <a:rPr lang="en-CA" sz="2400" dirty="0" smtClean="0"/>
              <a:t>Presentations to SFN Council, Information brochure posted on SFN website; sign erected at site</a:t>
            </a:r>
          </a:p>
          <a:p>
            <a:pPr>
              <a:lnSpc>
                <a:spcPct val="80000"/>
              </a:lnSpc>
              <a:buFont typeface="Wingdings" panose="05000000000000000000" pitchFamily="2" charset="2"/>
              <a:buChar char="v"/>
              <a:defRPr/>
            </a:pPr>
            <a:r>
              <a:rPr lang="en-CA" sz="2400" dirty="0" smtClean="0"/>
              <a:t>Aboriginal Procurement Projects</a:t>
            </a:r>
          </a:p>
          <a:p>
            <a:pPr>
              <a:lnSpc>
                <a:spcPct val="80000"/>
              </a:lnSpc>
              <a:buFont typeface="Wingdings" panose="05000000000000000000" pitchFamily="2" charset="2"/>
              <a:buChar char="v"/>
              <a:defRPr/>
            </a:pPr>
            <a:r>
              <a:rPr lang="en-CA" sz="2400" dirty="0" smtClean="0"/>
              <a:t>Relationship building</a:t>
            </a:r>
          </a:p>
        </p:txBody>
      </p:sp>
      <p:sp>
        <p:nvSpPr>
          <p:cNvPr id="2" name="Title 1"/>
          <p:cNvSpPr>
            <a:spLocks noGrp="1"/>
          </p:cNvSpPr>
          <p:nvPr>
            <p:ph type="title"/>
          </p:nvPr>
        </p:nvSpPr>
        <p:spPr>
          <a:xfrm>
            <a:off x="304800" y="152400"/>
            <a:ext cx="8229600" cy="914400"/>
          </a:xfrm>
        </p:spPr>
        <p:txBody>
          <a:bodyPr/>
          <a:lstStyle/>
          <a:p>
            <a:r>
              <a:rPr lang="en-CA" dirty="0" smtClean="0">
                <a:latin typeface="Times New Roman" panose="02020603050405020304" pitchFamily="18" charset="0"/>
                <a:cs typeface="Times New Roman" panose="02020603050405020304" pitchFamily="18" charset="0"/>
              </a:rPr>
              <a:t>First Nation Engagement</a:t>
            </a:r>
            <a:endParaRPr lang="en-CA" dirty="0">
              <a:latin typeface="Times New Roman" panose="02020603050405020304" pitchFamily="18" charset="0"/>
              <a:cs typeface="Times New Roman" panose="02020603050405020304" pitchFamily="18" charset="0"/>
            </a:endParaRP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3581400"/>
            <a:ext cx="3693997" cy="2765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447799"/>
            <a:ext cx="3808747" cy="4899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9538436"/>
      </p:ext>
    </p:extLst>
  </p:cSld>
  <p:clrMapOvr>
    <a:masterClrMapping/>
  </p:clrMapOvr>
  <p:timing>
    <p:tnLst>
      <p:par>
        <p:cTn id="1" dur="indefinite" restart="never" nodeType="tmRoot"/>
      </p:par>
    </p:tnLst>
  </p:timing>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1495</TotalTime>
  <Words>329</Words>
  <Application>Microsoft Office PowerPoint</Application>
  <PresentationFormat>On-screen Show (4:3)</PresentationFormat>
  <Paragraphs>105</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Urban Pop</vt:lpstr>
      <vt:lpstr>Wildlife conservation enhanced fish passage  Transportation association of Canada</vt:lpstr>
      <vt:lpstr>Highway 21 Saugeen First Nation Reserve #29</vt:lpstr>
      <vt:lpstr>Original Culvert</vt:lpstr>
      <vt:lpstr>Fish Passage – DFO Design</vt:lpstr>
      <vt:lpstr>Fish Passage - Innovation</vt:lpstr>
      <vt:lpstr>Construction: Pipe installation</vt:lpstr>
      <vt:lpstr>New Culvert</vt:lpstr>
      <vt:lpstr>Post-construction Monitoring</vt:lpstr>
      <vt:lpstr>First Nation Engagement</vt:lpstr>
      <vt:lpstr>Pre-Clearing of Trees</vt:lpstr>
      <vt:lpstr>Site Restoration – North</vt:lpstr>
      <vt:lpstr>Restoration – South</vt:lpstr>
      <vt:lpstr>Project Team</vt:lpstr>
      <vt:lpstr>Thank You!</vt:lpstr>
    </vt:vector>
  </TitlesOfParts>
  <Company>MGS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Highway 21 Craig St. Culvert Replacement</dc:title>
  <dc:creator>Houston, Kirstie (MTO)</dc:creator>
  <cp:lastModifiedBy>Houston, Kirstie (MTO)</cp:lastModifiedBy>
  <cp:revision>88</cp:revision>
  <cp:lastPrinted>2016-09-07T18:07:47Z</cp:lastPrinted>
  <dcterms:created xsi:type="dcterms:W3CDTF">2016-04-12T13:44:21Z</dcterms:created>
  <dcterms:modified xsi:type="dcterms:W3CDTF">2016-10-18T13:48:29Z</dcterms:modified>
</cp:coreProperties>
</file>